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Proxima Nova"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d9c45342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d9c45342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d933c8c4a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d933c8c4a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20bd98f919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20bd98f91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211f7a6784_1_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211f7a6784_1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1211f7a6784_1_3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1211f7a6784_1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21160aa0de_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21160aa0de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d91e1f37e_1_10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d91e1f37e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21160aa0de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121160aa0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d91e1f37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211f7a6784_0_10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211f7a6784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e9090756a_1_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e9090756a_1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211f7a6784_0_11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211f7a6784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211f7a6784_0_13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211f7a6784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e9090756a_1_3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e9090756a_1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6" name="Google Shape;16;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0450" y="562700"/>
            <a:ext cx="8123100" cy="15885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Online Placement Information Gathering System</a:t>
            </a:r>
            <a:endParaRPr/>
          </a:p>
        </p:txBody>
      </p:sp>
      <p:sp>
        <p:nvSpPr>
          <p:cNvPr id="60" name="Google Shape;60;p13"/>
          <p:cNvSpPr txBox="1">
            <a:spLocks noGrp="1"/>
          </p:cNvSpPr>
          <p:nvPr>
            <p:ph type="subTitle" idx="1"/>
          </p:nvPr>
        </p:nvSpPr>
        <p:spPr>
          <a:xfrm>
            <a:off x="510450" y="3182349"/>
            <a:ext cx="8123100" cy="1845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Members:</a:t>
            </a:r>
            <a:endParaRPr/>
          </a:p>
          <a:p>
            <a:pPr marL="457200" lvl="0" indent="-381000" algn="l" rtl="0">
              <a:spcBef>
                <a:spcPts val="0"/>
              </a:spcBef>
              <a:spcAft>
                <a:spcPts val="0"/>
              </a:spcAft>
              <a:buSzPts val="2400"/>
              <a:buAutoNum type="arabicPeriod"/>
            </a:pPr>
            <a:r>
              <a:rPr lang="en"/>
              <a:t>Pranav Mehrotra (20CS10085)</a:t>
            </a:r>
            <a:endParaRPr/>
          </a:p>
          <a:p>
            <a:pPr marL="457200" lvl="0" indent="-381000" algn="l" rtl="0">
              <a:spcBef>
                <a:spcPts val="0"/>
              </a:spcBef>
              <a:spcAft>
                <a:spcPts val="0"/>
              </a:spcAft>
              <a:buSzPts val="2400"/>
              <a:buAutoNum type="arabicPeriod"/>
            </a:pPr>
            <a:r>
              <a:rPr lang="en"/>
              <a:t>Saransh Sharma (20CS30065)</a:t>
            </a:r>
            <a:endParaRPr/>
          </a:p>
          <a:p>
            <a:pPr marL="457200" lvl="0" indent="-381000" algn="l" rtl="0">
              <a:spcBef>
                <a:spcPts val="0"/>
              </a:spcBef>
              <a:spcAft>
                <a:spcPts val="0"/>
              </a:spcAft>
              <a:buSzPts val="2400"/>
              <a:buAutoNum type="arabicPeriod"/>
            </a:pPr>
            <a:r>
              <a:rPr lang="en"/>
              <a:t>Abhijeet Singh (20CS30001)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Implementational Challenges </a:t>
            </a:r>
            <a:endParaRPr/>
          </a:p>
        </p:txBody>
      </p:sp>
      <p:sp>
        <p:nvSpPr>
          <p:cNvPr id="144" name="Google Shape;144;p22"/>
          <p:cNvSpPr txBox="1">
            <a:spLocks noGrp="1"/>
          </p:cNvSpPr>
          <p:nvPr>
            <p:ph type="body" idx="1"/>
          </p:nvPr>
        </p:nvSpPr>
        <p:spPr>
          <a:xfrm>
            <a:off x="311700" y="13048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Changing the models and migrating the database to the newer version was one of the big issues. </a:t>
            </a:r>
            <a:endParaRPr/>
          </a:p>
          <a:p>
            <a:pPr marL="457200" lvl="0" indent="-342900" algn="l" rtl="0">
              <a:spcBef>
                <a:spcPts val="0"/>
              </a:spcBef>
              <a:spcAft>
                <a:spcPts val="0"/>
              </a:spcAft>
              <a:buSzPts val="1800"/>
              <a:buChar char="●"/>
            </a:pPr>
            <a:r>
              <a:rPr lang="en"/>
              <a:t>Accessing and manipulating a variable inside Django templates was a difficult task(syntax issues).</a:t>
            </a:r>
            <a:endParaRPr/>
          </a:p>
          <a:p>
            <a:pPr marL="457200" lvl="0" indent="-342900" algn="l" rtl="0">
              <a:spcBef>
                <a:spcPts val="0"/>
              </a:spcBef>
              <a:spcAft>
                <a:spcPts val="0"/>
              </a:spcAft>
              <a:buSzPts val="1800"/>
              <a:buChar char="●"/>
            </a:pPr>
            <a:r>
              <a:rPr lang="en"/>
              <a:t>Sending Automated Emails in real time through the software was a big challenge in itself.</a:t>
            </a:r>
            <a:endParaRPr/>
          </a:p>
          <a:p>
            <a:pPr marL="457200" lvl="0" indent="-342900" algn="l" rtl="0">
              <a:spcBef>
                <a:spcPts val="0"/>
              </a:spcBef>
              <a:spcAft>
                <a:spcPts val="0"/>
              </a:spcAft>
              <a:buSzPts val="1800"/>
              <a:buChar char="●"/>
            </a:pPr>
            <a:r>
              <a:rPr lang="en"/>
              <a:t>In Edit Profile section, retrieving and pre-filling the data as well as assigning some fields as ‘readonly’ raised some problems.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2" name="final video">
            <a:hlinkClick r:id="" action="ppaction://media"/>
            <a:extLst>
              <a:ext uri="{FF2B5EF4-FFF2-40B4-BE49-F238E27FC236}">
                <a16:creationId xmlns:a16="http://schemas.microsoft.com/office/drawing/2014/main" id="{B998B066-96D5-4756-A751-AECF76173CC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14300"/>
            <a:ext cx="9144000" cy="49149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400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pic>
        <p:nvPicPr>
          <p:cNvPr id="153" name="Google Shape;153;p24"/>
          <p:cNvPicPr preferRelativeResize="0"/>
          <p:nvPr/>
        </p:nvPicPr>
        <p:blipFill rotWithShape="1">
          <a:blip r:embed="rId3">
            <a:alphaModFix/>
          </a:blip>
          <a:srcRect b="9477"/>
          <a:stretch/>
        </p:blipFill>
        <p:spPr>
          <a:xfrm>
            <a:off x="0" y="0"/>
            <a:ext cx="9144000" cy="5143500"/>
          </a:xfrm>
          <a:prstGeom prst="rect">
            <a:avLst/>
          </a:prstGeom>
          <a:noFill/>
          <a:ln>
            <a:noFill/>
          </a:ln>
        </p:spPr>
      </p:pic>
      <p:sp>
        <p:nvSpPr>
          <p:cNvPr id="154" name="Google Shape;154;p24"/>
          <p:cNvSpPr txBox="1">
            <a:spLocks noGrp="1"/>
          </p:cNvSpPr>
          <p:nvPr>
            <p:ph type="title"/>
          </p:nvPr>
        </p:nvSpPr>
        <p:spPr>
          <a:xfrm>
            <a:off x="565100" y="526350"/>
            <a:ext cx="57975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solidFill>
                  <a:schemeClr val="lt1"/>
                </a:solidFill>
              </a:rPr>
              <a:t>Scope of Improvement</a:t>
            </a:r>
            <a:endParaRPr>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Improvements</a:t>
            </a:r>
            <a:endParaRPr/>
          </a:p>
        </p:txBody>
      </p:sp>
      <p:sp>
        <p:nvSpPr>
          <p:cNvPr id="160" name="Google Shape;160;p25"/>
          <p:cNvSpPr txBox="1">
            <a:spLocks noGrp="1"/>
          </p:cNvSpPr>
          <p:nvPr>
            <p:ph type="body" idx="1"/>
          </p:nvPr>
        </p:nvSpPr>
        <p:spPr>
          <a:xfrm>
            <a:off x="311700" y="1323925"/>
            <a:ext cx="8520600" cy="3416400"/>
          </a:xfrm>
          <a:prstGeom prst="rect">
            <a:avLst/>
          </a:prstGeom>
        </p:spPr>
        <p:txBody>
          <a:bodyPr spcFirstLastPara="1" wrap="square" lIns="91425" tIns="91425" rIns="91425" bIns="91425" anchor="t" anchorCtr="0">
            <a:normAutofit fontScale="92500" lnSpcReduction="20000"/>
          </a:bodyPr>
          <a:lstStyle/>
          <a:p>
            <a:pPr marL="457200" lvl="0" indent="-334327" algn="l" rtl="0">
              <a:lnSpc>
                <a:spcPct val="200000"/>
              </a:lnSpc>
              <a:spcBef>
                <a:spcPts val="0"/>
              </a:spcBef>
              <a:spcAft>
                <a:spcPts val="0"/>
              </a:spcAft>
              <a:buSzPct val="100000"/>
              <a:buChar char="●"/>
            </a:pPr>
            <a:r>
              <a:rPr lang="en"/>
              <a:t>Frontend can be made more responsive.</a:t>
            </a:r>
            <a:endParaRPr/>
          </a:p>
          <a:p>
            <a:pPr marL="457200" lvl="0" indent="-334327" algn="l" rtl="0">
              <a:lnSpc>
                <a:spcPct val="200000"/>
              </a:lnSpc>
              <a:spcBef>
                <a:spcPts val="0"/>
              </a:spcBef>
              <a:spcAft>
                <a:spcPts val="0"/>
              </a:spcAft>
              <a:buSzPct val="100000"/>
              <a:buChar char="●"/>
            </a:pPr>
            <a:r>
              <a:rPr lang="en"/>
              <a:t>Mark unread chats, so the user can get to know about new chats.</a:t>
            </a:r>
            <a:endParaRPr/>
          </a:p>
          <a:p>
            <a:pPr marL="457200" lvl="0" indent="-334327" algn="l" rtl="0">
              <a:lnSpc>
                <a:spcPct val="200000"/>
              </a:lnSpc>
              <a:spcBef>
                <a:spcPts val="0"/>
              </a:spcBef>
              <a:spcAft>
                <a:spcPts val="0"/>
              </a:spcAft>
              <a:buSzPct val="100000"/>
              <a:buChar char="●"/>
            </a:pPr>
            <a:r>
              <a:rPr lang="en"/>
              <a:t>Add layers of data verification using OTP verification.</a:t>
            </a:r>
            <a:endParaRPr/>
          </a:p>
          <a:p>
            <a:pPr marL="457200" lvl="0" indent="-334327" algn="l" rtl="0">
              <a:lnSpc>
                <a:spcPct val="200000"/>
              </a:lnSpc>
              <a:spcBef>
                <a:spcPts val="0"/>
              </a:spcBef>
              <a:spcAft>
                <a:spcPts val="0"/>
              </a:spcAft>
              <a:buSzPct val="100000"/>
              <a:buChar char="●"/>
            </a:pPr>
            <a:r>
              <a:rPr lang="en"/>
              <a:t>Add details of Alumni in the request feedback page.</a:t>
            </a:r>
            <a:endParaRPr/>
          </a:p>
          <a:p>
            <a:pPr marL="457200" lvl="0" indent="-334327" algn="l" rtl="0">
              <a:lnSpc>
                <a:spcPct val="200000"/>
              </a:lnSpc>
              <a:spcBef>
                <a:spcPts val="0"/>
              </a:spcBef>
              <a:spcAft>
                <a:spcPts val="0"/>
              </a:spcAft>
              <a:buSzPct val="100000"/>
              <a:buChar char="●"/>
            </a:pPr>
            <a:r>
              <a:rPr lang="en"/>
              <a:t>Extend the use of email-based notification to other modules.</a:t>
            </a:r>
            <a:endParaRPr/>
          </a:p>
          <a:p>
            <a:pPr marL="457200" lvl="0" indent="-334327" algn="l" rtl="0">
              <a:lnSpc>
                <a:spcPct val="200000"/>
              </a:lnSpc>
              <a:spcBef>
                <a:spcPts val="0"/>
              </a:spcBef>
              <a:spcAft>
                <a:spcPts val="0"/>
              </a:spcAft>
              <a:buSzPct val="100000"/>
              <a:buChar char="●"/>
            </a:pPr>
            <a:r>
              <a:rPr lang="en"/>
              <a:t>Prevent users from uploading any format of doc other than pdf.</a:t>
            </a:r>
            <a:endParaRPr/>
          </a:p>
          <a:p>
            <a:pPr marL="0" lvl="0" indent="0" algn="l" rtl="0">
              <a:spcBef>
                <a:spcPts val="1200"/>
              </a:spcBef>
              <a:spcAft>
                <a:spcPts val="12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65" name="Google Shape;165;p26"/>
          <p:cNvPicPr preferRelativeResize="0"/>
          <p:nvPr/>
        </p:nvPicPr>
        <p:blipFill rotWithShape="1">
          <a:blip r:embed="rId3">
            <a:alphaModFix/>
          </a:blip>
          <a:srcRect b="9477"/>
          <a:stretch/>
        </p:blipFill>
        <p:spPr>
          <a:xfrm>
            <a:off x="0" y="0"/>
            <a:ext cx="9144000" cy="5143500"/>
          </a:xfrm>
          <a:prstGeom prst="rect">
            <a:avLst/>
          </a:prstGeom>
          <a:noFill/>
          <a:ln>
            <a:noFill/>
          </a:ln>
        </p:spPr>
      </p:pic>
      <p:sp>
        <p:nvSpPr>
          <p:cNvPr id="166" name="Google Shape;166;p26"/>
          <p:cNvSpPr txBox="1">
            <a:spLocks noGrp="1"/>
          </p:cNvSpPr>
          <p:nvPr>
            <p:ph type="title"/>
          </p:nvPr>
        </p:nvSpPr>
        <p:spPr>
          <a:xfrm>
            <a:off x="-100" y="0"/>
            <a:ext cx="9144000" cy="51435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sz="5700">
                <a:solidFill>
                  <a:schemeClr val="lt1"/>
                </a:solidFill>
              </a:rPr>
              <a:t>THANK YOU</a:t>
            </a:r>
            <a:endParaRPr sz="57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Problem Statement</a:t>
            </a:r>
            <a:endParaRPr/>
          </a:p>
        </p:txBody>
      </p:sp>
      <p:sp>
        <p:nvSpPr>
          <p:cNvPr id="66" name="Google Shape;66;p14"/>
          <p:cNvSpPr txBox="1">
            <a:spLocks noGrp="1"/>
          </p:cNvSpPr>
          <p:nvPr>
            <p:ph type="body" idx="1"/>
          </p:nvPr>
        </p:nvSpPr>
        <p:spPr>
          <a:xfrm>
            <a:off x="311700" y="1152475"/>
            <a:ext cx="5217600" cy="3765900"/>
          </a:xfrm>
          <a:prstGeom prst="rect">
            <a:avLst/>
          </a:prstGeom>
        </p:spPr>
        <p:txBody>
          <a:bodyPr spcFirstLastPara="1" wrap="square" lIns="91425" tIns="91425" rIns="91425" bIns="91425" anchor="t" anchorCtr="0">
            <a:normAutofit fontScale="92500"/>
          </a:bodyPr>
          <a:lstStyle/>
          <a:p>
            <a:pPr marL="457200" lvl="0" indent="-346075" algn="l" rtl="0">
              <a:spcBef>
                <a:spcPts val="0"/>
              </a:spcBef>
              <a:spcAft>
                <a:spcPts val="0"/>
              </a:spcAft>
              <a:buSzPct val="100000"/>
              <a:buChar char="●"/>
            </a:pPr>
            <a:r>
              <a:rPr lang="en" sz="2000">
                <a:solidFill>
                  <a:schemeClr val="dk1"/>
                </a:solidFill>
              </a:rPr>
              <a:t>Online Placement Information Gathering Portal for digitising an institute’s placement process.</a:t>
            </a:r>
            <a:endParaRPr sz="2000">
              <a:solidFill>
                <a:schemeClr val="dk1"/>
              </a:solidFill>
            </a:endParaRPr>
          </a:p>
          <a:p>
            <a:pPr marL="457200" lvl="0" indent="-346075" algn="l" rtl="0">
              <a:spcBef>
                <a:spcPts val="0"/>
              </a:spcBef>
              <a:spcAft>
                <a:spcPts val="0"/>
              </a:spcAft>
              <a:buSzPct val="100000"/>
              <a:buChar char="●"/>
            </a:pPr>
            <a:r>
              <a:rPr lang="en" sz="2000">
                <a:solidFill>
                  <a:schemeClr val="dk1"/>
                </a:solidFill>
              </a:rPr>
              <a:t>The on-paper process is time consuming, cost ineffective and prone to human error.</a:t>
            </a:r>
            <a:endParaRPr sz="2000">
              <a:solidFill>
                <a:schemeClr val="dk1"/>
              </a:solidFill>
            </a:endParaRPr>
          </a:p>
          <a:p>
            <a:pPr marL="457200" lvl="0" indent="-346075" algn="l" rtl="0">
              <a:spcBef>
                <a:spcPts val="0"/>
              </a:spcBef>
              <a:spcAft>
                <a:spcPts val="0"/>
              </a:spcAft>
              <a:buClr>
                <a:schemeClr val="dk1"/>
              </a:buClr>
              <a:buSzPct val="100000"/>
              <a:buChar char="●"/>
            </a:pPr>
            <a:r>
              <a:rPr lang="en" sz="2000">
                <a:solidFill>
                  <a:schemeClr val="dk1"/>
                </a:solidFill>
              </a:rPr>
              <a:t>Aim is to develop a software to help institutes gather and store relevant data of users and retrieve it as and when required. The aim is to reduce dependency of institutes over large teams to manage and conduct placement processes. </a:t>
            </a:r>
            <a:endParaRPr sz="2000">
              <a:solidFill>
                <a:schemeClr val="dk1"/>
              </a:solidFill>
            </a:endParaRPr>
          </a:p>
        </p:txBody>
      </p:sp>
      <p:sp>
        <p:nvSpPr>
          <p:cNvPr id="67" name="Google Shape;67;p14"/>
          <p:cNvSpPr txBox="1">
            <a:spLocks noGrp="1"/>
          </p:cNvSpPr>
          <p:nvPr>
            <p:ph type="title"/>
          </p:nvPr>
        </p:nvSpPr>
        <p:spPr>
          <a:xfrm>
            <a:off x="5753950" y="1281225"/>
            <a:ext cx="3193500" cy="801900"/>
          </a:xfrm>
          <a:prstGeom prst="rect">
            <a:avLst/>
          </a:prstGeom>
          <a:solidFill>
            <a:schemeClr val="accent5"/>
          </a:solidFill>
        </p:spPr>
        <p:txBody>
          <a:bodyPr spcFirstLastPara="1" wrap="square" lIns="91425" tIns="91425" rIns="91425" bIns="91425" anchor="ctr" anchorCtr="0">
            <a:normAutofit/>
          </a:bodyPr>
          <a:lstStyle/>
          <a:p>
            <a:pPr marL="0" lvl="0" indent="0" algn="ctr" rtl="0">
              <a:spcBef>
                <a:spcPts val="0"/>
              </a:spcBef>
              <a:spcAft>
                <a:spcPts val="0"/>
              </a:spcAft>
              <a:buNone/>
            </a:pPr>
            <a:r>
              <a:rPr lang="en">
                <a:solidFill>
                  <a:schemeClr val="lt1"/>
                </a:solidFill>
              </a:rPr>
              <a:t>Data Input</a:t>
            </a:r>
            <a:endParaRPr>
              <a:solidFill>
                <a:schemeClr val="lt1"/>
              </a:solidFill>
            </a:endParaRPr>
          </a:p>
        </p:txBody>
      </p:sp>
      <p:cxnSp>
        <p:nvCxnSpPr>
          <p:cNvPr id="68" name="Google Shape;68;p14"/>
          <p:cNvCxnSpPr>
            <a:stCxn id="67" idx="2"/>
            <a:endCxn id="69" idx="0"/>
          </p:cNvCxnSpPr>
          <p:nvPr/>
        </p:nvCxnSpPr>
        <p:spPr>
          <a:xfrm>
            <a:off x="7350700" y="2083125"/>
            <a:ext cx="0" cy="512100"/>
          </a:xfrm>
          <a:prstGeom prst="straightConnector1">
            <a:avLst/>
          </a:prstGeom>
          <a:noFill/>
          <a:ln w="9525" cap="flat" cmpd="sng">
            <a:solidFill>
              <a:schemeClr val="dk2"/>
            </a:solidFill>
            <a:prstDash val="solid"/>
            <a:round/>
            <a:headEnd type="none" w="med" len="med"/>
            <a:tailEnd type="none" w="med" len="med"/>
          </a:ln>
        </p:spPr>
      </p:cxnSp>
      <p:sp>
        <p:nvSpPr>
          <p:cNvPr id="69" name="Google Shape;69;p14"/>
          <p:cNvSpPr txBox="1">
            <a:spLocks noGrp="1"/>
          </p:cNvSpPr>
          <p:nvPr>
            <p:ph type="title"/>
          </p:nvPr>
        </p:nvSpPr>
        <p:spPr>
          <a:xfrm>
            <a:off x="5753950" y="2595218"/>
            <a:ext cx="3193500" cy="801900"/>
          </a:xfrm>
          <a:prstGeom prst="rect">
            <a:avLst/>
          </a:prstGeom>
          <a:solidFill>
            <a:schemeClr val="dk1"/>
          </a:solidFill>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solidFill>
                  <a:schemeClr val="lt1"/>
                </a:solidFill>
              </a:rPr>
              <a:t>Storage in Database</a:t>
            </a:r>
            <a:endParaRPr>
              <a:solidFill>
                <a:schemeClr val="lt1"/>
              </a:solidFill>
            </a:endParaRPr>
          </a:p>
        </p:txBody>
      </p:sp>
      <p:cxnSp>
        <p:nvCxnSpPr>
          <p:cNvPr id="70" name="Google Shape;70;p14"/>
          <p:cNvCxnSpPr>
            <a:stCxn id="69" idx="2"/>
            <a:endCxn id="71" idx="0"/>
          </p:cNvCxnSpPr>
          <p:nvPr/>
        </p:nvCxnSpPr>
        <p:spPr>
          <a:xfrm>
            <a:off x="7350700" y="3397118"/>
            <a:ext cx="0" cy="512100"/>
          </a:xfrm>
          <a:prstGeom prst="straightConnector1">
            <a:avLst/>
          </a:prstGeom>
          <a:noFill/>
          <a:ln w="9525" cap="flat" cmpd="sng">
            <a:solidFill>
              <a:schemeClr val="dk2"/>
            </a:solidFill>
            <a:prstDash val="solid"/>
            <a:round/>
            <a:headEnd type="none" w="med" len="med"/>
            <a:tailEnd type="none" w="med" len="med"/>
          </a:ln>
        </p:spPr>
      </p:cxnSp>
      <p:sp>
        <p:nvSpPr>
          <p:cNvPr id="71" name="Google Shape;71;p14"/>
          <p:cNvSpPr txBox="1">
            <a:spLocks noGrp="1"/>
          </p:cNvSpPr>
          <p:nvPr>
            <p:ph type="title"/>
          </p:nvPr>
        </p:nvSpPr>
        <p:spPr>
          <a:xfrm>
            <a:off x="5753951" y="3909175"/>
            <a:ext cx="3193500" cy="801900"/>
          </a:xfrm>
          <a:prstGeom prst="rect">
            <a:avLst/>
          </a:prstGeom>
          <a:solidFill>
            <a:schemeClr val="accent1"/>
          </a:solidFill>
        </p:spPr>
        <p:txBody>
          <a:bodyPr spcFirstLastPara="1" wrap="square" lIns="91425" tIns="91425" rIns="91425" bIns="91425" anchor="ctr" anchorCtr="0">
            <a:normAutofit/>
          </a:bodyPr>
          <a:lstStyle/>
          <a:p>
            <a:pPr marL="0" lvl="0" indent="0" algn="ctr" rtl="0">
              <a:spcBef>
                <a:spcPts val="0"/>
              </a:spcBef>
              <a:spcAft>
                <a:spcPts val="0"/>
              </a:spcAft>
              <a:buNone/>
            </a:pPr>
            <a:r>
              <a:rPr lang="en">
                <a:solidFill>
                  <a:schemeClr val="lt1"/>
                </a:solidFill>
              </a:rPr>
              <a:t>Data Retrieval</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311700" y="4066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Problem Statement</a:t>
            </a:r>
            <a:endParaRPr/>
          </a:p>
        </p:txBody>
      </p:sp>
      <p:sp>
        <p:nvSpPr>
          <p:cNvPr id="77" name="Google Shape;77;p15"/>
          <p:cNvSpPr txBox="1">
            <a:spLocks noGrp="1"/>
          </p:cNvSpPr>
          <p:nvPr>
            <p:ph type="body" idx="1"/>
          </p:nvPr>
        </p:nvSpPr>
        <p:spPr>
          <a:xfrm>
            <a:off x="311700" y="1152475"/>
            <a:ext cx="8360700" cy="37659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a:solidFill>
                  <a:schemeClr val="dk1"/>
                </a:solidFill>
              </a:rPr>
              <a:t>Connects students,companies and alumni.</a:t>
            </a:r>
            <a:endParaRPr sz="2000">
              <a:solidFill>
                <a:schemeClr val="dk1"/>
              </a:solidFill>
            </a:endParaRPr>
          </a:p>
          <a:p>
            <a:pPr marL="457200" lvl="0" indent="-355600" algn="l" rtl="0">
              <a:spcBef>
                <a:spcPts val="0"/>
              </a:spcBef>
              <a:spcAft>
                <a:spcPts val="0"/>
              </a:spcAft>
              <a:buSzPts val="2000"/>
              <a:buChar char="●"/>
            </a:pPr>
            <a:r>
              <a:rPr lang="en" sz="2000">
                <a:solidFill>
                  <a:schemeClr val="dk1"/>
                </a:solidFill>
              </a:rPr>
              <a:t>Students can upload CV, request feedback from alumni and apply for companies.</a:t>
            </a:r>
            <a:endParaRPr sz="2000">
              <a:solidFill>
                <a:schemeClr val="dk1"/>
              </a:solidFill>
            </a:endParaRPr>
          </a:p>
          <a:p>
            <a:pPr marL="457200" lvl="0" indent="-355600" algn="l" rtl="0">
              <a:spcBef>
                <a:spcPts val="0"/>
              </a:spcBef>
              <a:spcAft>
                <a:spcPts val="0"/>
              </a:spcAft>
              <a:buClr>
                <a:schemeClr val="dk1"/>
              </a:buClr>
              <a:buSzPts val="2000"/>
              <a:buChar char="●"/>
            </a:pPr>
            <a:r>
              <a:rPr lang="en" sz="2000">
                <a:solidFill>
                  <a:schemeClr val="dk1"/>
                </a:solidFill>
              </a:rPr>
              <a:t>Alumni can give feedback to students and chat with them further if required.</a:t>
            </a:r>
            <a:endParaRPr sz="2000">
              <a:solidFill>
                <a:schemeClr val="dk1"/>
              </a:solidFill>
            </a:endParaRPr>
          </a:p>
          <a:p>
            <a:pPr marL="457200" lvl="0" indent="-355600" algn="l" rtl="0">
              <a:spcBef>
                <a:spcPts val="0"/>
              </a:spcBef>
              <a:spcAft>
                <a:spcPts val="0"/>
              </a:spcAft>
              <a:buClr>
                <a:schemeClr val="dk1"/>
              </a:buClr>
              <a:buSzPts val="2000"/>
              <a:buChar char="●"/>
            </a:pPr>
            <a:r>
              <a:rPr lang="en" sz="2000">
                <a:solidFill>
                  <a:schemeClr val="dk1"/>
                </a:solidFill>
              </a:rPr>
              <a:t>Companies can shortlist students after seeing their CVs.</a:t>
            </a:r>
            <a:endParaRPr sz="20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16" descr="Closeup from the side of a hand pushing a knob on an audio mixer"/>
          <p:cNvPicPr preferRelativeResize="0"/>
          <p:nvPr/>
        </p:nvPicPr>
        <p:blipFill rotWithShape="1">
          <a:blip r:embed="rId3">
            <a:alphaModFix/>
          </a:blip>
          <a:srcRect l="7506" r="42247" b="15419"/>
          <a:stretch/>
        </p:blipFill>
        <p:spPr>
          <a:xfrm>
            <a:off x="-9150" y="0"/>
            <a:ext cx="4594498" cy="5143501"/>
          </a:xfrm>
          <a:prstGeom prst="rect">
            <a:avLst/>
          </a:prstGeom>
          <a:noFill/>
          <a:ln>
            <a:noFill/>
          </a:ln>
        </p:spPr>
      </p:pic>
      <p:sp>
        <p:nvSpPr>
          <p:cNvPr id="83" name="Google Shape;83;p16"/>
          <p:cNvSpPr txBox="1">
            <a:spLocks noGrp="1"/>
          </p:cNvSpPr>
          <p:nvPr>
            <p:ph type="title"/>
          </p:nvPr>
        </p:nvSpPr>
        <p:spPr>
          <a:xfrm>
            <a:off x="265500" y="1830600"/>
            <a:ext cx="4045200" cy="14823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solidFill>
                  <a:schemeClr val="lt1"/>
                </a:solidFill>
              </a:rPr>
              <a:t>The solution</a:t>
            </a:r>
            <a:endParaRPr>
              <a:solidFill>
                <a:schemeClr val="lt1"/>
              </a:solidFill>
            </a:endParaRPr>
          </a:p>
        </p:txBody>
      </p:sp>
      <p:sp>
        <p:nvSpPr>
          <p:cNvPr id="84" name="Google Shape;84;p16"/>
          <p:cNvSpPr txBox="1">
            <a:spLocks noGrp="1"/>
          </p:cNvSpPr>
          <p:nvPr>
            <p:ph type="body" idx="2"/>
          </p:nvPr>
        </p:nvSpPr>
        <p:spPr>
          <a:xfrm>
            <a:off x="4939500" y="331300"/>
            <a:ext cx="3837000" cy="4088100"/>
          </a:xfrm>
          <a:prstGeom prst="rect">
            <a:avLst/>
          </a:prstGeom>
        </p:spPr>
        <p:txBody>
          <a:bodyPr spcFirstLastPara="1" wrap="square" lIns="91425" tIns="91425" rIns="91425" bIns="91425" anchor="ctr" anchorCtr="0">
            <a:normAutofit/>
          </a:bodyPr>
          <a:lstStyle/>
          <a:p>
            <a:pPr marL="0" lvl="0" indent="0" algn="l" rtl="0">
              <a:spcBef>
                <a:spcPts val="0"/>
              </a:spcBef>
              <a:spcAft>
                <a:spcPts val="1200"/>
              </a:spcAft>
              <a:buNone/>
            </a:pPr>
            <a:r>
              <a:rPr lang="en" sz="2400"/>
              <a:t>We have developed a Web-based application for resolving these issues using the modern full-stack development, by designing and implementing the frontend and the backend with easy to use UI and robust backend database.</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a:off x="461725" y="132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Salient Features of SRS</a:t>
            </a:r>
            <a:endParaRPr/>
          </a:p>
        </p:txBody>
      </p:sp>
      <p:sp>
        <p:nvSpPr>
          <p:cNvPr id="90" name="Google Shape;90;p17"/>
          <p:cNvSpPr/>
          <p:nvPr/>
        </p:nvSpPr>
        <p:spPr>
          <a:xfrm>
            <a:off x="697950" y="2479350"/>
            <a:ext cx="1124700" cy="5727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rPr>
              <a:t>Alumni</a:t>
            </a:r>
            <a:endParaRPr sz="1200">
              <a:solidFill>
                <a:schemeClr val="lt1"/>
              </a:solidFill>
            </a:endParaRPr>
          </a:p>
        </p:txBody>
      </p:sp>
      <p:sp>
        <p:nvSpPr>
          <p:cNvPr id="91" name="Google Shape;91;p17"/>
          <p:cNvSpPr/>
          <p:nvPr/>
        </p:nvSpPr>
        <p:spPr>
          <a:xfrm>
            <a:off x="2701250" y="2479350"/>
            <a:ext cx="1222200" cy="5727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rPr>
              <a:t>Company</a:t>
            </a:r>
            <a:endParaRPr sz="1200">
              <a:solidFill>
                <a:schemeClr val="lt1"/>
              </a:solidFill>
            </a:endParaRPr>
          </a:p>
        </p:txBody>
      </p:sp>
      <p:sp>
        <p:nvSpPr>
          <p:cNvPr id="92" name="Google Shape;92;p17"/>
          <p:cNvSpPr/>
          <p:nvPr/>
        </p:nvSpPr>
        <p:spPr>
          <a:xfrm>
            <a:off x="4934225" y="2479350"/>
            <a:ext cx="1292700" cy="5727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rPr>
              <a:t>Institute</a:t>
            </a:r>
            <a:endParaRPr sz="1200">
              <a:solidFill>
                <a:schemeClr val="lt1"/>
              </a:solidFill>
            </a:endParaRPr>
          </a:p>
        </p:txBody>
      </p:sp>
      <p:sp>
        <p:nvSpPr>
          <p:cNvPr id="93" name="Google Shape;93;p17"/>
          <p:cNvSpPr/>
          <p:nvPr/>
        </p:nvSpPr>
        <p:spPr>
          <a:xfrm>
            <a:off x="7137400" y="2479350"/>
            <a:ext cx="1124700" cy="5727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rPr>
              <a:t>Students</a:t>
            </a:r>
            <a:endParaRPr sz="1200">
              <a:solidFill>
                <a:schemeClr val="lt1"/>
              </a:solidFill>
            </a:endParaRPr>
          </a:p>
        </p:txBody>
      </p:sp>
      <p:sp>
        <p:nvSpPr>
          <p:cNvPr id="94" name="Google Shape;94;p17"/>
          <p:cNvSpPr/>
          <p:nvPr/>
        </p:nvSpPr>
        <p:spPr>
          <a:xfrm>
            <a:off x="3654975" y="1101400"/>
            <a:ext cx="1292700" cy="5049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rPr>
              <a:t>Modules</a:t>
            </a:r>
            <a:endParaRPr sz="1200">
              <a:solidFill>
                <a:schemeClr val="lt1"/>
              </a:solidFill>
            </a:endParaRPr>
          </a:p>
        </p:txBody>
      </p:sp>
      <p:cxnSp>
        <p:nvCxnSpPr>
          <p:cNvPr id="95" name="Google Shape;95;p17"/>
          <p:cNvCxnSpPr>
            <a:stCxn id="94" idx="2"/>
            <a:endCxn id="93" idx="0"/>
          </p:cNvCxnSpPr>
          <p:nvPr/>
        </p:nvCxnSpPr>
        <p:spPr>
          <a:xfrm rot="-5400000" flipH="1">
            <a:off x="5564025" y="343600"/>
            <a:ext cx="873000" cy="3398400"/>
          </a:xfrm>
          <a:prstGeom prst="bentConnector3">
            <a:avLst>
              <a:gd name="adj1" fmla="val 50003"/>
            </a:avLst>
          </a:prstGeom>
          <a:noFill/>
          <a:ln w="9525" cap="flat" cmpd="sng">
            <a:solidFill>
              <a:schemeClr val="dk1"/>
            </a:solidFill>
            <a:prstDash val="solid"/>
            <a:round/>
            <a:headEnd type="none" w="med" len="med"/>
            <a:tailEnd type="none" w="med" len="med"/>
          </a:ln>
        </p:spPr>
      </p:cxnSp>
      <p:cxnSp>
        <p:nvCxnSpPr>
          <p:cNvPr id="96" name="Google Shape;96;p17"/>
          <p:cNvCxnSpPr>
            <a:stCxn id="94" idx="2"/>
            <a:endCxn id="92" idx="0"/>
          </p:cNvCxnSpPr>
          <p:nvPr/>
        </p:nvCxnSpPr>
        <p:spPr>
          <a:xfrm rot="-5400000" flipH="1">
            <a:off x="4504425" y="1403200"/>
            <a:ext cx="873000" cy="1279200"/>
          </a:xfrm>
          <a:prstGeom prst="bentConnector3">
            <a:avLst>
              <a:gd name="adj1" fmla="val 50003"/>
            </a:avLst>
          </a:prstGeom>
          <a:noFill/>
          <a:ln w="9525" cap="flat" cmpd="sng">
            <a:solidFill>
              <a:schemeClr val="dk1"/>
            </a:solidFill>
            <a:prstDash val="solid"/>
            <a:round/>
            <a:headEnd type="none" w="med" len="med"/>
            <a:tailEnd type="none" w="med" len="med"/>
          </a:ln>
        </p:spPr>
      </p:cxnSp>
      <p:cxnSp>
        <p:nvCxnSpPr>
          <p:cNvPr id="97" name="Google Shape;97;p17"/>
          <p:cNvCxnSpPr>
            <a:stCxn id="94" idx="2"/>
            <a:endCxn id="91" idx="0"/>
          </p:cNvCxnSpPr>
          <p:nvPr/>
        </p:nvCxnSpPr>
        <p:spPr>
          <a:xfrm rot="5400000">
            <a:off x="3370275" y="1548250"/>
            <a:ext cx="873000" cy="989100"/>
          </a:xfrm>
          <a:prstGeom prst="bentConnector3">
            <a:avLst>
              <a:gd name="adj1" fmla="val 50003"/>
            </a:avLst>
          </a:prstGeom>
          <a:noFill/>
          <a:ln w="9525" cap="flat" cmpd="sng">
            <a:solidFill>
              <a:schemeClr val="dk1"/>
            </a:solidFill>
            <a:prstDash val="solid"/>
            <a:round/>
            <a:headEnd type="none" w="med" len="med"/>
            <a:tailEnd type="none" w="med" len="med"/>
          </a:ln>
        </p:spPr>
      </p:cxnSp>
      <p:cxnSp>
        <p:nvCxnSpPr>
          <p:cNvPr id="98" name="Google Shape;98;p17"/>
          <p:cNvCxnSpPr>
            <a:stCxn id="94" idx="2"/>
            <a:endCxn id="90" idx="0"/>
          </p:cNvCxnSpPr>
          <p:nvPr/>
        </p:nvCxnSpPr>
        <p:spPr>
          <a:xfrm rot="5400000">
            <a:off x="2344275" y="522250"/>
            <a:ext cx="873000" cy="3041100"/>
          </a:xfrm>
          <a:prstGeom prst="bentConnector3">
            <a:avLst>
              <a:gd name="adj1" fmla="val 50003"/>
            </a:avLst>
          </a:prstGeom>
          <a:noFill/>
          <a:ln w="9525" cap="flat" cmpd="sng">
            <a:solidFill>
              <a:schemeClr val="dk1"/>
            </a:solidFill>
            <a:prstDash val="solid"/>
            <a:round/>
            <a:headEnd type="none" w="med" len="med"/>
            <a:tailEnd type="none" w="med" len="med"/>
          </a:ln>
        </p:spPr>
      </p:cxnSp>
      <p:sp>
        <p:nvSpPr>
          <p:cNvPr id="99" name="Google Shape;99;p17"/>
          <p:cNvSpPr/>
          <p:nvPr/>
        </p:nvSpPr>
        <p:spPr>
          <a:xfrm>
            <a:off x="170425" y="3641525"/>
            <a:ext cx="759900" cy="4107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Chat</a:t>
            </a:r>
            <a:endParaRPr sz="1000">
              <a:solidFill>
                <a:schemeClr val="lt1"/>
              </a:solidFill>
            </a:endParaRPr>
          </a:p>
        </p:txBody>
      </p:sp>
      <p:sp>
        <p:nvSpPr>
          <p:cNvPr id="100" name="Google Shape;100;p17"/>
          <p:cNvSpPr/>
          <p:nvPr/>
        </p:nvSpPr>
        <p:spPr>
          <a:xfrm>
            <a:off x="1623975" y="3624875"/>
            <a:ext cx="828000" cy="4440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Feedback</a:t>
            </a:r>
            <a:endParaRPr sz="1000">
              <a:solidFill>
                <a:schemeClr val="lt1"/>
              </a:solidFill>
            </a:endParaRPr>
          </a:p>
        </p:txBody>
      </p:sp>
      <p:sp>
        <p:nvSpPr>
          <p:cNvPr id="101" name="Google Shape;101;p17"/>
          <p:cNvSpPr/>
          <p:nvPr/>
        </p:nvSpPr>
        <p:spPr>
          <a:xfrm>
            <a:off x="7316025" y="3578925"/>
            <a:ext cx="759900" cy="4107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Chat</a:t>
            </a:r>
            <a:endParaRPr sz="1000">
              <a:solidFill>
                <a:schemeClr val="lt1"/>
              </a:solidFill>
            </a:endParaRPr>
          </a:p>
        </p:txBody>
      </p:sp>
      <p:sp>
        <p:nvSpPr>
          <p:cNvPr id="102" name="Google Shape;102;p17"/>
          <p:cNvSpPr/>
          <p:nvPr/>
        </p:nvSpPr>
        <p:spPr>
          <a:xfrm>
            <a:off x="8197025" y="3562275"/>
            <a:ext cx="828000" cy="4440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Request Feedback</a:t>
            </a:r>
            <a:endParaRPr sz="1000">
              <a:solidFill>
                <a:schemeClr val="lt1"/>
              </a:solidFill>
            </a:endParaRPr>
          </a:p>
        </p:txBody>
      </p:sp>
      <p:cxnSp>
        <p:nvCxnSpPr>
          <p:cNvPr id="103" name="Google Shape;103;p17"/>
          <p:cNvCxnSpPr>
            <a:stCxn id="90" idx="2"/>
            <a:endCxn id="99" idx="0"/>
          </p:cNvCxnSpPr>
          <p:nvPr/>
        </p:nvCxnSpPr>
        <p:spPr>
          <a:xfrm rot="5400000">
            <a:off x="610650" y="2991900"/>
            <a:ext cx="589500" cy="709800"/>
          </a:xfrm>
          <a:prstGeom prst="bentConnector3">
            <a:avLst>
              <a:gd name="adj1" fmla="val 49998"/>
            </a:avLst>
          </a:prstGeom>
          <a:noFill/>
          <a:ln w="9525" cap="flat" cmpd="sng">
            <a:solidFill>
              <a:schemeClr val="dk1"/>
            </a:solidFill>
            <a:prstDash val="solid"/>
            <a:round/>
            <a:headEnd type="none" w="med" len="med"/>
            <a:tailEnd type="none" w="med" len="med"/>
          </a:ln>
        </p:spPr>
      </p:cxnSp>
      <p:sp>
        <p:nvSpPr>
          <p:cNvPr id="104" name="Google Shape;104;p17"/>
          <p:cNvSpPr/>
          <p:nvPr/>
        </p:nvSpPr>
        <p:spPr>
          <a:xfrm>
            <a:off x="6400350" y="3562275"/>
            <a:ext cx="828000" cy="4440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Apply for Company</a:t>
            </a:r>
            <a:endParaRPr sz="1000">
              <a:solidFill>
                <a:schemeClr val="lt1"/>
              </a:solidFill>
            </a:endParaRPr>
          </a:p>
        </p:txBody>
      </p:sp>
      <p:cxnSp>
        <p:nvCxnSpPr>
          <p:cNvPr id="105" name="Google Shape;105;p17"/>
          <p:cNvCxnSpPr>
            <a:stCxn id="90" idx="2"/>
            <a:endCxn id="100" idx="0"/>
          </p:cNvCxnSpPr>
          <p:nvPr/>
        </p:nvCxnSpPr>
        <p:spPr>
          <a:xfrm rot="-5400000" flipH="1">
            <a:off x="1362750" y="2949600"/>
            <a:ext cx="572700" cy="777600"/>
          </a:xfrm>
          <a:prstGeom prst="bentConnector3">
            <a:avLst>
              <a:gd name="adj1" fmla="val 50011"/>
            </a:avLst>
          </a:prstGeom>
          <a:noFill/>
          <a:ln w="9525" cap="flat" cmpd="sng">
            <a:solidFill>
              <a:schemeClr val="dk1"/>
            </a:solidFill>
            <a:prstDash val="solid"/>
            <a:round/>
            <a:headEnd type="none" w="med" len="med"/>
            <a:tailEnd type="none" w="med" len="med"/>
          </a:ln>
        </p:spPr>
      </p:cxnSp>
      <p:sp>
        <p:nvSpPr>
          <p:cNvPr id="106" name="Google Shape;106;p17"/>
          <p:cNvSpPr/>
          <p:nvPr/>
        </p:nvSpPr>
        <p:spPr>
          <a:xfrm>
            <a:off x="2896575" y="3624875"/>
            <a:ext cx="828000" cy="4440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chemeClr val="lt1"/>
                </a:solidFill>
              </a:rPr>
              <a:t>Shortlist Students</a:t>
            </a:r>
            <a:endParaRPr sz="1000">
              <a:solidFill>
                <a:schemeClr val="lt1"/>
              </a:solidFill>
            </a:endParaRPr>
          </a:p>
        </p:txBody>
      </p:sp>
      <p:cxnSp>
        <p:nvCxnSpPr>
          <p:cNvPr id="107" name="Google Shape;107;p17"/>
          <p:cNvCxnSpPr>
            <a:stCxn id="93" idx="2"/>
            <a:endCxn id="102" idx="0"/>
          </p:cNvCxnSpPr>
          <p:nvPr/>
        </p:nvCxnSpPr>
        <p:spPr>
          <a:xfrm rot="-5400000" flipH="1">
            <a:off x="7900300" y="2851500"/>
            <a:ext cx="510300" cy="911400"/>
          </a:xfrm>
          <a:prstGeom prst="bentConnector3">
            <a:avLst>
              <a:gd name="adj1" fmla="val 49993"/>
            </a:avLst>
          </a:prstGeom>
          <a:noFill/>
          <a:ln w="9525" cap="flat" cmpd="sng">
            <a:solidFill>
              <a:schemeClr val="dk1"/>
            </a:solidFill>
            <a:prstDash val="solid"/>
            <a:round/>
            <a:headEnd type="none" w="med" len="med"/>
            <a:tailEnd type="none" w="med" len="med"/>
          </a:ln>
        </p:spPr>
      </p:cxnSp>
      <p:cxnSp>
        <p:nvCxnSpPr>
          <p:cNvPr id="108" name="Google Shape;108;p17"/>
          <p:cNvCxnSpPr>
            <a:stCxn id="93" idx="2"/>
            <a:endCxn id="104" idx="0"/>
          </p:cNvCxnSpPr>
          <p:nvPr/>
        </p:nvCxnSpPr>
        <p:spPr>
          <a:xfrm rot="5400000">
            <a:off x="7001950" y="2864550"/>
            <a:ext cx="510300" cy="885300"/>
          </a:xfrm>
          <a:prstGeom prst="bentConnector3">
            <a:avLst>
              <a:gd name="adj1" fmla="val 49993"/>
            </a:avLst>
          </a:prstGeom>
          <a:noFill/>
          <a:ln w="9525" cap="flat" cmpd="sng">
            <a:solidFill>
              <a:schemeClr val="dk1"/>
            </a:solidFill>
            <a:prstDash val="solid"/>
            <a:round/>
            <a:headEnd type="none" w="med" len="med"/>
            <a:tailEnd type="none" w="med" len="med"/>
          </a:ln>
        </p:spPr>
      </p:cxnSp>
      <p:cxnSp>
        <p:nvCxnSpPr>
          <p:cNvPr id="109" name="Google Shape;109;p17"/>
          <p:cNvCxnSpPr>
            <a:stCxn id="93" idx="2"/>
            <a:endCxn id="101" idx="0"/>
          </p:cNvCxnSpPr>
          <p:nvPr/>
        </p:nvCxnSpPr>
        <p:spPr>
          <a:xfrm rot="5400000">
            <a:off x="7434400" y="3313500"/>
            <a:ext cx="526800" cy="3900"/>
          </a:xfrm>
          <a:prstGeom prst="bentConnector3">
            <a:avLst>
              <a:gd name="adj1" fmla="val 50007"/>
            </a:avLst>
          </a:prstGeom>
          <a:noFill/>
          <a:ln w="9525" cap="flat" cmpd="sng">
            <a:solidFill>
              <a:schemeClr val="dk1"/>
            </a:solidFill>
            <a:prstDash val="solid"/>
            <a:round/>
            <a:headEnd type="none" w="med" len="med"/>
            <a:tailEnd type="none" w="med" len="med"/>
          </a:ln>
        </p:spPr>
      </p:cxnSp>
      <p:sp>
        <p:nvSpPr>
          <p:cNvPr id="110" name="Google Shape;110;p17"/>
          <p:cNvSpPr/>
          <p:nvPr/>
        </p:nvSpPr>
        <p:spPr>
          <a:xfrm>
            <a:off x="5166563" y="3562275"/>
            <a:ext cx="828000" cy="444000"/>
          </a:xfrm>
          <a:prstGeom prst="roundRect">
            <a:avLst>
              <a:gd name="adj" fmla="val 16667"/>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000">
                <a:solidFill>
                  <a:schemeClr val="lt1"/>
                </a:solidFill>
              </a:rPr>
              <a:t>Manage Software</a:t>
            </a:r>
            <a:endParaRPr sz="1000">
              <a:solidFill>
                <a:schemeClr val="lt1"/>
              </a:solidFill>
            </a:endParaRPr>
          </a:p>
        </p:txBody>
      </p:sp>
      <p:cxnSp>
        <p:nvCxnSpPr>
          <p:cNvPr id="111" name="Google Shape;111;p17"/>
          <p:cNvCxnSpPr>
            <a:stCxn id="91" idx="2"/>
            <a:endCxn id="106" idx="0"/>
          </p:cNvCxnSpPr>
          <p:nvPr/>
        </p:nvCxnSpPr>
        <p:spPr>
          <a:xfrm rot="5400000">
            <a:off x="3025100" y="3337500"/>
            <a:ext cx="572700" cy="1800"/>
          </a:xfrm>
          <a:prstGeom prst="bentConnector3">
            <a:avLst>
              <a:gd name="adj1" fmla="val 50011"/>
            </a:avLst>
          </a:prstGeom>
          <a:noFill/>
          <a:ln w="9525" cap="flat" cmpd="sng">
            <a:solidFill>
              <a:schemeClr val="dk1"/>
            </a:solidFill>
            <a:prstDash val="solid"/>
            <a:round/>
            <a:headEnd type="none" w="med" len="med"/>
            <a:tailEnd type="none" w="med" len="med"/>
          </a:ln>
        </p:spPr>
      </p:cxnSp>
      <p:cxnSp>
        <p:nvCxnSpPr>
          <p:cNvPr id="112" name="Google Shape;112;p17"/>
          <p:cNvCxnSpPr>
            <a:stCxn id="92" idx="2"/>
            <a:endCxn id="110" idx="0"/>
          </p:cNvCxnSpPr>
          <p:nvPr/>
        </p:nvCxnSpPr>
        <p:spPr>
          <a:xfrm rot="-5400000" flipH="1">
            <a:off x="5325725" y="3306900"/>
            <a:ext cx="510300" cy="600"/>
          </a:xfrm>
          <a:prstGeom prst="bentConnector3">
            <a:avLst>
              <a:gd name="adj1" fmla="val 49993"/>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8"/>
          <p:cNvSpPr txBox="1">
            <a:spLocks noGrp="1"/>
          </p:cNvSpPr>
          <p:nvPr>
            <p:ph type="title"/>
          </p:nvPr>
        </p:nvSpPr>
        <p:spPr>
          <a:xfrm>
            <a:off x="460950" y="2065350"/>
            <a:ext cx="4699200" cy="10128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Software Architecture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311700" y="1240925"/>
            <a:ext cx="8702700" cy="15606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a:t>Programming Language: Python</a:t>
            </a:r>
            <a:endParaRPr sz="2000"/>
          </a:p>
          <a:p>
            <a:pPr marL="457200" lvl="0" indent="-355600" algn="l" rtl="0">
              <a:spcBef>
                <a:spcPts val="0"/>
              </a:spcBef>
              <a:spcAft>
                <a:spcPts val="0"/>
              </a:spcAft>
              <a:buSzPts val="2000"/>
              <a:buChar char="●"/>
            </a:pPr>
            <a:r>
              <a:rPr lang="en" sz="2000"/>
              <a:t>Backend software architecture: Django Framework</a:t>
            </a:r>
            <a:endParaRPr sz="2000"/>
          </a:p>
          <a:p>
            <a:pPr marL="457200" lvl="0" indent="-355600" algn="l" rtl="0">
              <a:spcBef>
                <a:spcPts val="0"/>
              </a:spcBef>
              <a:spcAft>
                <a:spcPts val="0"/>
              </a:spcAft>
              <a:buSzPts val="2000"/>
              <a:buChar char="●"/>
            </a:pPr>
            <a:r>
              <a:rPr lang="en" sz="2000"/>
              <a:t>Frontend software architecture: JavaScript, Bootstrap, HTML, CSS.</a:t>
            </a:r>
            <a:endParaRPr sz="2000"/>
          </a:p>
          <a:p>
            <a:pPr marL="457200" lvl="0" indent="-355600" algn="l" rtl="0">
              <a:spcBef>
                <a:spcPts val="0"/>
              </a:spcBef>
              <a:spcAft>
                <a:spcPts val="0"/>
              </a:spcAft>
              <a:buSzPts val="2000"/>
              <a:buChar char="●"/>
            </a:pPr>
            <a:r>
              <a:rPr lang="en" sz="2000"/>
              <a:t>Database: Django inbuilt sqlite3</a:t>
            </a:r>
            <a:endParaRPr sz="2000"/>
          </a:p>
        </p:txBody>
      </p:sp>
      <p:pic>
        <p:nvPicPr>
          <p:cNvPr id="123" name="Google Shape;123;p19"/>
          <p:cNvPicPr preferRelativeResize="0"/>
          <p:nvPr/>
        </p:nvPicPr>
        <p:blipFill>
          <a:blip r:embed="rId3">
            <a:alphaModFix/>
          </a:blip>
          <a:stretch>
            <a:fillRect/>
          </a:stretch>
        </p:blipFill>
        <p:spPr>
          <a:xfrm>
            <a:off x="7064017" y="3402650"/>
            <a:ext cx="1950383" cy="1356350"/>
          </a:xfrm>
          <a:prstGeom prst="rect">
            <a:avLst/>
          </a:prstGeom>
          <a:noFill/>
          <a:ln>
            <a:noFill/>
          </a:ln>
        </p:spPr>
      </p:pic>
      <p:pic>
        <p:nvPicPr>
          <p:cNvPr id="124" name="Google Shape;124;p19"/>
          <p:cNvPicPr preferRelativeResize="0"/>
          <p:nvPr/>
        </p:nvPicPr>
        <p:blipFill>
          <a:blip r:embed="rId4">
            <a:alphaModFix/>
          </a:blip>
          <a:stretch>
            <a:fillRect/>
          </a:stretch>
        </p:blipFill>
        <p:spPr>
          <a:xfrm>
            <a:off x="3064475" y="3322950"/>
            <a:ext cx="3486150" cy="1515750"/>
          </a:xfrm>
          <a:prstGeom prst="rect">
            <a:avLst/>
          </a:prstGeom>
          <a:noFill/>
          <a:ln>
            <a:noFill/>
          </a:ln>
        </p:spPr>
      </p:pic>
      <p:pic>
        <p:nvPicPr>
          <p:cNvPr id="125" name="Google Shape;125;p19"/>
          <p:cNvPicPr preferRelativeResize="0"/>
          <p:nvPr/>
        </p:nvPicPr>
        <p:blipFill>
          <a:blip r:embed="rId5">
            <a:alphaModFix/>
          </a:blip>
          <a:stretch>
            <a:fillRect/>
          </a:stretch>
        </p:blipFill>
        <p:spPr>
          <a:xfrm>
            <a:off x="367400" y="3238200"/>
            <a:ext cx="2509800" cy="1673200"/>
          </a:xfrm>
          <a:prstGeom prst="rect">
            <a:avLst/>
          </a:prstGeom>
          <a:noFill/>
          <a:ln>
            <a:noFill/>
          </a:ln>
        </p:spPr>
      </p:pic>
      <p:sp>
        <p:nvSpPr>
          <p:cNvPr id="126" name="Google Shape;126;p19"/>
          <p:cNvSpPr txBox="1">
            <a:spLocks noGrp="1"/>
          </p:cNvSpPr>
          <p:nvPr>
            <p:ph type="title"/>
          </p:nvPr>
        </p:nvSpPr>
        <p:spPr>
          <a:xfrm>
            <a:off x="460950" y="312750"/>
            <a:ext cx="8436900" cy="1012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Software Architecture</a:t>
            </a:r>
            <a:endParaRPr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a:spLocks noGrp="1"/>
          </p:cNvSpPr>
          <p:nvPr>
            <p:ph type="title"/>
          </p:nvPr>
        </p:nvSpPr>
        <p:spPr>
          <a:xfrm>
            <a:off x="366150" y="1219525"/>
            <a:ext cx="8531700" cy="3678000"/>
          </a:xfrm>
          <a:prstGeom prst="rect">
            <a:avLst/>
          </a:prstGeom>
        </p:spPr>
        <p:txBody>
          <a:bodyPr spcFirstLastPara="1" wrap="square" lIns="91425" tIns="91425" rIns="91425" bIns="91425" anchor="t" anchorCtr="0">
            <a:noAutofit/>
          </a:bodyPr>
          <a:lstStyle/>
          <a:p>
            <a:pPr marL="457200" lvl="0" indent="-314960" algn="l" rtl="0">
              <a:lnSpc>
                <a:spcPct val="200000"/>
              </a:lnSpc>
              <a:spcBef>
                <a:spcPts val="0"/>
              </a:spcBef>
              <a:spcAft>
                <a:spcPts val="0"/>
              </a:spcAft>
              <a:buSzPts val="1360"/>
              <a:buChar char="●"/>
            </a:pPr>
            <a:r>
              <a:rPr lang="en" sz="1360"/>
              <a:t>Django comes with an inbuilt admin portal which enables users to access and modify database’s data. </a:t>
            </a:r>
            <a:endParaRPr sz="1360"/>
          </a:p>
          <a:p>
            <a:pPr marL="457200" lvl="0" indent="-314960" algn="l" rtl="0">
              <a:lnSpc>
                <a:spcPct val="200000"/>
              </a:lnSpc>
              <a:spcBef>
                <a:spcPts val="0"/>
              </a:spcBef>
              <a:spcAft>
                <a:spcPts val="0"/>
              </a:spcAft>
              <a:buSzPts val="1360"/>
              <a:buChar char="●"/>
            </a:pPr>
            <a:r>
              <a:rPr lang="en" sz="1360"/>
              <a:t>Python as well as DJango come with a huge library support. There are packages for several </a:t>
            </a:r>
            <a:endParaRPr sz="1360"/>
          </a:p>
          <a:p>
            <a:pPr marL="457200" lvl="0" indent="0" algn="l" rtl="0">
              <a:lnSpc>
                <a:spcPct val="200000"/>
              </a:lnSpc>
              <a:spcBef>
                <a:spcPts val="0"/>
              </a:spcBef>
              <a:spcAft>
                <a:spcPts val="0"/>
              </a:spcAft>
              <a:buNone/>
            </a:pPr>
            <a:r>
              <a:rPr lang="en" sz="1360"/>
              <a:t>functionalities which one can easily import and use.</a:t>
            </a:r>
            <a:endParaRPr sz="1360"/>
          </a:p>
          <a:p>
            <a:pPr marL="457200" lvl="0" indent="-314960" algn="l" rtl="0">
              <a:lnSpc>
                <a:spcPct val="200000"/>
              </a:lnSpc>
              <a:spcBef>
                <a:spcPts val="0"/>
              </a:spcBef>
              <a:spcAft>
                <a:spcPts val="0"/>
              </a:spcAft>
              <a:buSzPts val="1360"/>
              <a:buChar char="●"/>
            </a:pPr>
            <a:r>
              <a:rPr lang="en" sz="1360"/>
              <a:t>Django comes with several pre written codes which are helpful in building up basic backend network.</a:t>
            </a:r>
            <a:endParaRPr sz="1360"/>
          </a:p>
          <a:p>
            <a:pPr marL="457200" lvl="0" indent="-314960" algn="l" rtl="0">
              <a:lnSpc>
                <a:spcPct val="200000"/>
              </a:lnSpc>
              <a:spcBef>
                <a:spcPts val="0"/>
              </a:spcBef>
              <a:spcAft>
                <a:spcPts val="0"/>
              </a:spcAft>
              <a:buSzPts val="1360"/>
              <a:buChar char="●"/>
            </a:pPr>
            <a:r>
              <a:rPr lang="en" sz="1360"/>
              <a:t> Using CSRF token and multiple encryption layers, Django builds a strong wall for the application’s safety. User authentication is also an important feature to safely manage user accounts and passwords that Django provides</a:t>
            </a:r>
            <a:endParaRPr sz="1360"/>
          </a:p>
          <a:p>
            <a:pPr marL="457200" lvl="0" indent="-314960" algn="l" rtl="0">
              <a:lnSpc>
                <a:spcPct val="200000"/>
              </a:lnSpc>
              <a:spcBef>
                <a:spcPts val="0"/>
              </a:spcBef>
              <a:spcAft>
                <a:spcPts val="0"/>
              </a:spcAft>
              <a:buSzPts val="1360"/>
              <a:buChar char="●"/>
            </a:pPr>
            <a:r>
              <a:rPr lang="en" sz="1360"/>
              <a:t>Inbuilt support to sqlite3 database. Thus, no external database support is needed. </a:t>
            </a:r>
            <a:endParaRPr sz="1360"/>
          </a:p>
          <a:p>
            <a:pPr marL="0" lvl="0" indent="0" algn="l" rtl="0">
              <a:lnSpc>
                <a:spcPct val="200000"/>
              </a:lnSpc>
              <a:spcBef>
                <a:spcPts val="0"/>
              </a:spcBef>
              <a:spcAft>
                <a:spcPts val="0"/>
              </a:spcAft>
              <a:buSzPts val="990"/>
              <a:buNone/>
            </a:pPr>
            <a:endParaRPr sz="1260"/>
          </a:p>
        </p:txBody>
      </p:sp>
      <p:sp>
        <p:nvSpPr>
          <p:cNvPr id="132" name="Google Shape;132;p20"/>
          <p:cNvSpPr txBox="1">
            <a:spLocks noGrp="1"/>
          </p:cNvSpPr>
          <p:nvPr>
            <p:ph type="title"/>
          </p:nvPr>
        </p:nvSpPr>
        <p:spPr>
          <a:xfrm>
            <a:off x="460950" y="312750"/>
            <a:ext cx="8436900" cy="1012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Why this Combination?</a:t>
            </a:r>
            <a:endParaRPr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Google Shape;137;p21"/>
          <p:cNvPicPr preferRelativeResize="0"/>
          <p:nvPr/>
        </p:nvPicPr>
        <p:blipFill rotWithShape="1">
          <a:blip r:embed="rId3">
            <a:alphaModFix/>
          </a:blip>
          <a:srcRect b="9477"/>
          <a:stretch/>
        </p:blipFill>
        <p:spPr>
          <a:xfrm>
            <a:off x="0" y="0"/>
            <a:ext cx="9144000" cy="5143500"/>
          </a:xfrm>
          <a:prstGeom prst="rect">
            <a:avLst/>
          </a:prstGeom>
          <a:noFill/>
          <a:ln>
            <a:noFill/>
          </a:ln>
        </p:spPr>
      </p:pic>
      <p:sp>
        <p:nvSpPr>
          <p:cNvPr id="138" name="Google Shape;138;p21"/>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solidFill>
                  <a:schemeClr val="lt1"/>
                </a:solidFill>
              </a:rPr>
              <a:t>Challenges Faced</a:t>
            </a:r>
            <a:endParaRPr>
              <a:solidFill>
                <a:schemeClr val="lt1"/>
              </a:solidFill>
            </a:endParaRP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497</Words>
  <Application>Microsoft Office PowerPoint</Application>
  <PresentationFormat>On-screen Show (16:9)</PresentationFormat>
  <Paragraphs>60</Paragraphs>
  <Slides>14</Slides>
  <Notes>14</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Proxima Nova</vt:lpstr>
      <vt:lpstr>Arial</vt:lpstr>
      <vt:lpstr>Spearmint</vt:lpstr>
      <vt:lpstr>Online Placement Information Gathering System</vt:lpstr>
      <vt:lpstr>Problem Statement</vt:lpstr>
      <vt:lpstr>Problem Statement</vt:lpstr>
      <vt:lpstr>The solution</vt:lpstr>
      <vt:lpstr>Salient Features of SRS</vt:lpstr>
      <vt:lpstr>Software Architecture</vt:lpstr>
      <vt:lpstr>Programming Language: Python Backend software architecture: Django Framework Frontend software architecture: JavaScript, Bootstrap, HTML, CSS. Database: Django inbuilt sqlite3</vt:lpstr>
      <vt:lpstr>Django comes with an inbuilt admin portal which enables users to access and modify database’s data.  Python as well as DJango come with a huge library support. There are packages for several  functionalities which one can easily import and use. Django comes with several pre written codes which are helpful in building up basic backend network.  Using CSRF token and multiple encryption layers, Django builds a strong wall for the application’s safety. User authentication is also an important feature to safely manage user accounts and passwords that Django provides Inbuilt support to sqlite3 database. Thus, no external database support is needed.  </vt:lpstr>
      <vt:lpstr>Challenges Faced</vt:lpstr>
      <vt:lpstr>Implementational Challenges </vt:lpstr>
      <vt:lpstr>PowerPoint Presentation</vt:lpstr>
      <vt:lpstr>Scope of Improvement</vt:lpstr>
      <vt:lpstr>Improvements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Placement Information Gathering System</dc:title>
  <cp:lastModifiedBy>Pranav Mehrotra</cp:lastModifiedBy>
  <cp:revision>1</cp:revision>
  <dcterms:modified xsi:type="dcterms:W3CDTF">2022-04-02T09:19:40Z</dcterms:modified>
</cp:coreProperties>
</file>